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71" r:id="rId4"/>
    <p:sldId id="285" r:id="rId5"/>
    <p:sldId id="302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4" r:id="rId14"/>
    <p:sldId id="295" r:id="rId15"/>
    <p:sldId id="297" r:id="rId16"/>
    <p:sldId id="298" r:id="rId17"/>
    <p:sldId id="299" r:id="rId18"/>
    <p:sldId id="300" r:id="rId19"/>
    <p:sldId id="296" r:id="rId20"/>
    <p:sldId id="301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949" autoAdjust="0"/>
  </p:normalViewPr>
  <p:slideViewPr>
    <p:cSldViewPr>
      <p:cViewPr>
        <p:scale>
          <a:sx n="73" d="100"/>
          <a:sy n="73" d="100"/>
        </p:scale>
        <p:origin x="-107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8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B8CF-2862-42D9-8100-B77199B7E870}" type="datetimeFigureOut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B139E-67FD-4686-A761-4D7964A35B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89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APSS</a:t>
            </a:r>
            <a:r>
              <a:rPr lang="zh-TW" altLang="en-US" dirty="0" smtClean="0"/>
              <a:t>用於很多應用，應用於物件的相似度</a:t>
            </a:r>
            <a:r>
              <a:rPr lang="en-US" altLang="zh-TW" dirty="0" smtClean="0"/>
              <a:t>,</a:t>
            </a:r>
            <a:r>
              <a:rPr lang="zh-TW" altLang="en-US" dirty="0" smtClean="0"/>
              <a:t>使用者興趣，比如網站相似性、推薦字查詢相似、抄襲辨認、廣告詐欺、垃圾郵件、重複檢測</a:t>
            </a:r>
            <a:r>
              <a:rPr lang="en-US" altLang="zh-TW" dirty="0" smtClean="0"/>
              <a:t>……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但兩兩相對比較的情況下，正常是要</a:t>
            </a:r>
            <a:r>
              <a:rPr lang="en-US" altLang="zh-TW" dirty="0" smtClean="0"/>
              <a:t>n^2</a:t>
            </a:r>
            <a:r>
              <a:rPr lang="zh-TW" altLang="en-US" dirty="0" smtClean="0"/>
              <a:t>的比較次數，為了降低其比較次數發展了</a:t>
            </a:r>
            <a:r>
              <a:rPr lang="en-US" altLang="zh-TW" dirty="0" smtClean="0"/>
              <a:t>Partition-based Similarity Search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139E-67FD-4686-A761-4D7964A35B6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1841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為了避免不必要的</a:t>
            </a:r>
            <a:r>
              <a:rPr lang="en-US" altLang="zh-TW" dirty="0" smtClean="0"/>
              <a:t>IO</a:t>
            </a:r>
            <a:r>
              <a:rPr lang="zh-TW" altLang="en-US" dirty="0" smtClean="0"/>
              <a:t>存取時間和比較次數，將資料切成一系列的</a:t>
            </a:r>
            <a:r>
              <a:rPr lang="en-US" altLang="zh-TW" dirty="0" smtClean="0"/>
              <a:t>partitions</a:t>
            </a:r>
            <a:r>
              <a:rPr lang="zh-TW" altLang="en-US" dirty="0" smtClean="0"/>
              <a:t>，在這過程中有採一種策略，將可能相似的部分標記起來。</a:t>
            </a:r>
            <a:endParaRPr lang="en-US" altLang="zh-TW" dirty="0" smtClean="0"/>
          </a:p>
          <a:p>
            <a:r>
              <a:rPr lang="zh-TW" altLang="en-US" dirty="0" smtClean="0"/>
              <a:t>這策略是採</a:t>
            </a:r>
            <a:r>
              <a:rPr lang="en-US" altLang="zh-TW" dirty="0" smtClean="0"/>
              <a:t>[3]</a:t>
            </a:r>
            <a:r>
              <a:rPr lang="zh-TW" altLang="en-US" dirty="0" smtClean="0"/>
              <a:t>的論文方式，是以範數</a:t>
            </a:r>
            <a:r>
              <a:rPr lang="en-US" altLang="zh-TW" dirty="0" smtClean="0"/>
              <a:t>r-norm</a:t>
            </a:r>
            <a:r>
              <a:rPr lang="zh-TW" altLang="en-US" dirty="0" smtClean="0"/>
              <a:t>去計算特徵值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139E-67FD-4686-A761-4D7964A35B6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975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139E-67FD-4686-A761-4D7964A35B6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2828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Circuler</a:t>
            </a:r>
            <a:r>
              <a:rPr lang="en-US" altLang="zh-TW" dirty="0" smtClean="0"/>
              <a:t> Mapping Solution[3] : </a:t>
            </a:r>
            <a:r>
              <a:rPr lang="zh-TW" altLang="en-US" dirty="0" smtClean="0"/>
              <a:t>如果</a:t>
            </a:r>
            <a:r>
              <a:rPr lang="en-US" altLang="zh-TW" dirty="0" smtClean="0"/>
              <a:t>task</a:t>
            </a:r>
            <a:r>
              <a:rPr lang="zh-TW" altLang="en-US" dirty="0" smtClean="0"/>
              <a:t>的數目是奇數且相連的邊必須是可能有關係，採用這目的是不會使某一個</a:t>
            </a:r>
            <a:r>
              <a:rPr lang="en-US" altLang="zh-TW" dirty="0" smtClean="0"/>
              <a:t>task</a:t>
            </a:r>
            <a:r>
              <a:rPr lang="zh-TW" altLang="en-US" dirty="0" smtClean="0"/>
              <a:t>工作太重</a:t>
            </a:r>
            <a:endParaRPr lang="en-US" altLang="zh-TW" dirty="0" smtClean="0"/>
          </a:p>
          <a:p>
            <a:r>
              <a:rPr lang="zh-TW" altLang="en-US" dirty="0" smtClean="0"/>
              <a:t>但是當資料集很大，數據出來的比例還是有差到很多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139E-67FD-4686-A761-4D7964A35B6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997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139E-67FD-4686-A761-4D7964A35B6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620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139E-67FD-4686-A761-4D7964A35B6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9893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L1,1: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139E-67FD-4686-A761-4D7964A35B6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514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139E-67FD-4686-A761-4D7964A35B63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77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標題投影片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28725" y="893960"/>
            <a:ext cx="6858000" cy="1886969"/>
          </a:xfrm>
        </p:spPr>
        <p:txBody>
          <a:bodyPr anchor="t" anchorCtr="0"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3501008"/>
            <a:ext cx="6858000" cy="2492263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23F74CD-6431-415F-86A3-BE2C9D4F7379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>
            <a:lvl1pPr>
              <a:defRPr sz="1800"/>
            </a:lvl1pPr>
          </a:lstStyle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14400" y="476672"/>
            <a:ext cx="7315200" cy="2438545"/>
          </a:xfrm>
          <a:prstGeom prst="rect">
            <a:avLst/>
          </a:prstGeom>
          <a:noFill/>
          <a:ln w="15875" cap="rnd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14400" y="476672"/>
            <a:ext cx="228600" cy="24385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145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1A80-7227-4128-A2E8-95C2DC0A1922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99A-6C14-46DB-B5B9-D5A259D1C4A2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CF7A-DE47-476B-A3E1-D15E3C1F6354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339D-DD1C-4F80-A157-E1AD970184BA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28725" y="893960"/>
            <a:ext cx="6858000" cy="1886969"/>
          </a:xfrm>
        </p:spPr>
        <p:txBody>
          <a:bodyPr anchor="t" anchorCtr="0"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3501008"/>
            <a:ext cx="6858000" cy="2492263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23F74CD-6431-415F-86A3-BE2C9D4F7379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>
            <a:lvl1pPr>
              <a:defRPr sz="1800"/>
            </a:lvl1pPr>
          </a:lstStyle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14400" y="476672"/>
            <a:ext cx="7315200" cy="243854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14400" y="476672"/>
            <a:ext cx="228600" cy="243854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28725" y="1506885"/>
            <a:ext cx="6858000" cy="1274044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3501008"/>
            <a:ext cx="6858000" cy="2492263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23F74CD-6431-415F-86A3-BE2C9D4F7379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>
            <a:lvl1pPr>
              <a:defRPr sz="1800"/>
            </a:lvl1pPr>
          </a:lstStyle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14400" y="1268760"/>
            <a:ext cx="7315200" cy="1646457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3356992"/>
            <a:ext cx="7315200" cy="2808312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14400" y="1268760"/>
            <a:ext cx="228600" cy="1646457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3356992"/>
            <a:ext cx="228600" cy="2808312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35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FC72-A5D8-4F12-AE16-1B6A67CB4E02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950FD2A-2948-4A18-B9EF-7C09EC99E855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44C1-1DA6-4EAC-A813-855F7D9461EA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2FC-8015-4D1B-A366-B88E5DB5577F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10D-9925-46E2-B19F-9CB7B70FCD90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F493-F98C-4DA4-B798-86A2CD134869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38339B-1DB3-44F6-82C1-8415D8BAF124}" type="datetime1">
              <a:rPr lang="zh-TW" altLang="en-US" smtClean="0"/>
              <a:t>2014/9/1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3" r:id="rId2"/>
    <p:sldLayoutId id="2147483684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28725" y="893960"/>
            <a:ext cx="6858000" cy="2175000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Load Balancing for </a:t>
            </a:r>
            <a:b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zh-TW" b="1" dirty="0" smtClean="0">
                <a:solidFill>
                  <a:schemeClr val="accent5">
                    <a:lumMod val="75000"/>
                  </a:schemeClr>
                </a:solidFill>
              </a:rPr>
              <a:t>Partition-based </a:t>
            </a: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Similarity Search</a:t>
            </a:r>
            <a:endParaRPr lang="zh-TW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TW" dirty="0">
                <a:solidFill>
                  <a:schemeClr val="accent5">
                    <a:lumMod val="75000"/>
                  </a:schemeClr>
                </a:solidFill>
              </a:rPr>
              <a:t>Date :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2014/09/01</a:t>
            </a:r>
            <a:endParaRPr lang="en-US" altLang="zh-TW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altLang="zh-TW" dirty="0">
                <a:solidFill>
                  <a:schemeClr val="accent5">
                    <a:lumMod val="75000"/>
                  </a:schemeClr>
                </a:solidFill>
              </a:rPr>
              <a:t>Author : </a:t>
            </a:r>
            <a:r>
              <a:rPr lang="en-US" altLang="zh-TW" dirty="0" err="1">
                <a:solidFill>
                  <a:schemeClr val="accent5">
                    <a:lumMod val="75000"/>
                  </a:schemeClr>
                </a:solidFill>
              </a:rPr>
              <a:t>Xun</a:t>
            </a:r>
            <a:r>
              <a:rPr lang="en-US" altLang="zh-TW" dirty="0">
                <a:solidFill>
                  <a:schemeClr val="accent5">
                    <a:lumMod val="75000"/>
                  </a:schemeClr>
                </a:solidFill>
              </a:rPr>
              <a:t> Tang, </a:t>
            </a:r>
            <a:r>
              <a:rPr lang="en-US" altLang="zh-TW" dirty="0" err="1">
                <a:solidFill>
                  <a:schemeClr val="accent5">
                    <a:lumMod val="75000"/>
                  </a:schemeClr>
                </a:solidFill>
              </a:rPr>
              <a:t>Maha</a:t>
            </a:r>
            <a:r>
              <a:rPr lang="en-US" altLang="zh-TW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TW" dirty="0" err="1">
                <a:solidFill>
                  <a:schemeClr val="accent5">
                    <a:lumMod val="75000"/>
                  </a:schemeClr>
                </a:solidFill>
              </a:rPr>
              <a:t>Alabduljalil</a:t>
            </a:r>
            <a:r>
              <a:rPr lang="en-US" altLang="zh-TW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altLang="zh-TW" dirty="0" err="1">
                <a:solidFill>
                  <a:schemeClr val="accent5">
                    <a:lumMod val="75000"/>
                  </a:schemeClr>
                </a:solidFill>
              </a:rPr>
              <a:t>Xin</a:t>
            </a:r>
            <a:r>
              <a:rPr lang="en-US" altLang="zh-TW" dirty="0">
                <a:solidFill>
                  <a:schemeClr val="accent5">
                    <a:lumMod val="75000"/>
                  </a:schemeClr>
                </a:solidFill>
              </a:rPr>
              <a:t> Jin, </a:t>
            </a:r>
            <a:endParaRPr lang="en-US" altLang="zh-TW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altLang="zh-TW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Tao Yang</a:t>
            </a:r>
          </a:p>
          <a:p>
            <a:pPr algn="l"/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Source : SIGIR’14</a:t>
            </a:r>
          </a:p>
          <a:p>
            <a:pPr algn="l"/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Advisor </a:t>
            </a:r>
            <a:r>
              <a:rPr lang="en-US" altLang="zh-TW" dirty="0">
                <a:solidFill>
                  <a:schemeClr val="accent5">
                    <a:lumMod val="75000"/>
                  </a:schemeClr>
                </a:solidFill>
              </a:rPr>
              <a:t>:  </a:t>
            </a:r>
            <a:r>
              <a:rPr lang="en-US" altLang="zh-TW" dirty="0" err="1">
                <a:solidFill>
                  <a:schemeClr val="accent5">
                    <a:lumMod val="75000"/>
                  </a:schemeClr>
                </a:solidFill>
              </a:rPr>
              <a:t>Jia</a:t>
            </a:r>
            <a:r>
              <a:rPr lang="en-US" altLang="zh-TW" dirty="0">
                <a:solidFill>
                  <a:schemeClr val="accent5">
                    <a:lumMod val="75000"/>
                  </a:schemeClr>
                </a:solidFill>
              </a:rPr>
              <a:t>-ling </a:t>
            </a:r>
            <a:r>
              <a:rPr lang="en-US" altLang="zh-TW" dirty="0" err="1">
                <a:solidFill>
                  <a:schemeClr val="accent5">
                    <a:lumMod val="75000"/>
                  </a:schemeClr>
                </a:solidFill>
              </a:rPr>
              <a:t>Koh</a:t>
            </a:r>
            <a:endParaRPr lang="en-US" altLang="zh-TW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altLang="zh-TW" dirty="0">
                <a:solidFill>
                  <a:schemeClr val="accent5">
                    <a:lumMod val="75000"/>
                  </a:schemeClr>
                </a:solidFill>
              </a:rPr>
              <a:t>Speaker : 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Sheng-</a:t>
            </a:r>
            <a:r>
              <a:rPr lang="en-US" altLang="zh-TW" dirty="0" err="1" smtClean="0">
                <a:solidFill>
                  <a:schemeClr val="accent5">
                    <a:lumMod val="75000"/>
                  </a:schemeClr>
                </a:solidFill>
              </a:rPr>
              <a:t>Chih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 Chu</a:t>
            </a:r>
            <a:endParaRPr lang="en-US" altLang="zh-TW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zh-TW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Stage-2 </a:t>
            </a:r>
            <a:r>
              <a:rPr lang="en-US" altLang="zh-TW" dirty="0" err="1" smtClean="0"/>
              <a:t>Assugnment</a:t>
            </a:r>
            <a:r>
              <a:rPr lang="en-US" altLang="zh-TW" dirty="0" smtClean="0"/>
              <a:t> Refinement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Step :</a:t>
            </a:r>
          </a:p>
          <a:p>
            <a:pPr marL="0" indent="0">
              <a:buNone/>
            </a:pPr>
            <a:r>
              <a:rPr lang="en-US" altLang="zh-TW" dirty="0" smtClean="0"/>
              <a:t>1.select P4 (max cost)</a:t>
            </a:r>
          </a:p>
          <a:p>
            <a:pPr marL="0" indent="0">
              <a:buNone/>
            </a:pPr>
            <a:r>
              <a:rPr lang="en-US" altLang="zh-TW" dirty="0" smtClean="0"/>
              <a:t>2.P4’s incoming neighbors is P1 and P5(selected min cost)</a:t>
            </a:r>
          </a:p>
          <a:p>
            <a:pPr marL="0" indent="0">
              <a:buNone/>
            </a:pPr>
            <a:r>
              <a:rPr lang="en-US" altLang="zh-TW" dirty="0" smtClean="0"/>
              <a:t>3.Reverse </a:t>
            </a:r>
            <a:r>
              <a:rPr lang="en-US" altLang="zh-TW" dirty="0" err="1" smtClean="0"/>
              <a:t>dirction</a:t>
            </a:r>
            <a:r>
              <a:rPr lang="en-US" altLang="zh-TW" dirty="0" smtClean="0"/>
              <a:t> of selected edge.</a:t>
            </a:r>
          </a:p>
          <a:p>
            <a:pPr marL="0" indent="0">
              <a:buNone/>
            </a:pPr>
            <a:r>
              <a:rPr lang="en-US" altLang="zh-TW" dirty="0" smtClean="0"/>
              <a:t>4.Check P5’s cost(67.1) &gt; P4’s original cost(81.6)</a:t>
            </a:r>
          </a:p>
          <a:p>
            <a:pPr marL="0" indent="0">
              <a:buNone/>
            </a:pPr>
            <a:r>
              <a:rPr lang="en-US" altLang="zh-TW" dirty="0" smtClean="0"/>
              <a:t>true : reject its edge</a:t>
            </a:r>
          </a:p>
          <a:p>
            <a:pPr marL="0" indent="0">
              <a:buNone/>
            </a:pPr>
            <a:r>
              <a:rPr lang="en-US" altLang="zh-TW" dirty="0" smtClean="0"/>
              <a:t>false : continue step1</a:t>
            </a:r>
            <a:endParaRPr lang="zh-TW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666206"/>
            <a:ext cx="5171869" cy="262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87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altLang="zh-TW" sz="3200" dirty="0" smtClean="0">
                <a:latin typeface="+mj-lt"/>
              </a:rPr>
              <a:t>Data Partition Optimization</a:t>
            </a:r>
            <a:endParaRPr lang="zh-TW" altLang="en-US" sz="3200" dirty="0">
              <a:latin typeface="+mj-lt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Dissimilar Detection with Holder’s Inequality.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Step :</a:t>
            </a:r>
          </a:p>
          <a:p>
            <a:pPr marL="0" indent="0">
              <a:buNone/>
            </a:pPr>
            <a:r>
              <a:rPr lang="en-US" altLang="zh-TW" dirty="0" smtClean="0"/>
              <a:t>1.Sort all vector based on 1-norm and  divide its into </a:t>
            </a:r>
            <a:r>
              <a:rPr lang="en-US" altLang="zh-TW" dirty="0" smtClean="0">
                <a:latin typeface="GungsuhChe" pitchFamily="49" charset="-127"/>
                <a:ea typeface="GungsuhChe" pitchFamily="49" charset="-127"/>
              </a:rPr>
              <a:t>l</a:t>
            </a:r>
            <a:r>
              <a:rPr lang="en-US" altLang="zh-TW" dirty="0" smtClean="0"/>
              <a:t> layers </a:t>
            </a:r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en-US" altLang="zh-TW" dirty="0"/>
              <a:t> Subdivide each layer </a:t>
            </a:r>
            <a:r>
              <a:rPr lang="en-US" altLang="zh-TW" dirty="0" smtClean="0"/>
              <a:t>.ex :L</a:t>
            </a:r>
            <a:r>
              <a:rPr lang="en-US" altLang="zh-TW" baseline="-25000" dirty="0" smtClean="0"/>
              <a:t>1,1</a:t>
            </a:r>
            <a:r>
              <a:rPr lang="en-US" altLang="zh-TW" dirty="0" smtClean="0"/>
              <a:t>,L</a:t>
            </a:r>
            <a:r>
              <a:rPr lang="en-US" altLang="zh-TW" baseline="-25000" dirty="0" smtClean="0"/>
              <a:t>2,1</a:t>
            </a:r>
            <a:r>
              <a:rPr lang="en-US" altLang="zh-TW" dirty="0" smtClean="0"/>
              <a:t>,L</a:t>
            </a:r>
            <a:r>
              <a:rPr lang="en-US" altLang="zh-TW" baseline="-25000" dirty="0" smtClean="0"/>
              <a:t>2,2</a:t>
            </a:r>
            <a:r>
              <a:rPr lang="en-US" altLang="zh-TW" dirty="0" smtClean="0"/>
              <a:t>,……</a:t>
            </a:r>
            <a:r>
              <a:rPr lang="en-US" altLang="zh-TW" dirty="0" err="1" smtClean="0"/>
              <a:t>L</a:t>
            </a:r>
            <a:r>
              <a:rPr lang="en-US" altLang="zh-TW" baseline="-25000" dirty="0" err="1" smtClean="0"/>
              <a:t>i,j</a:t>
            </a:r>
            <a:r>
              <a:rPr lang="en-US" altLang="zh-TW" dirty="0" smtClean="0"/>
              <a:t>.</a:t>
            </a:r>
            <a:endParaRPr lang="zh-TW" altLang="en-US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772816"/>
            <a:ext cx="2304256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28"/>
          <a:stretch/>
        </p:blipFill>
        <p:spPr bwMode="auto">
          <a:xfrm>
            <a:off x="3019920" y="1808820"/>
            <a:ext cx="5383676" cy="442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2356439"/>
            <a:ext cx="26765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" t="31363" r="1408" b="13755"/>
          <a:stretch/>
        </p:blipFill>
        <p:spPr bwMode="auto">
          <a:xfrm>
            <a:off x="3995936" y="3140968"/>
            <a:ext cx="475252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65" y="4725144"/>
            <a:ext cx="709394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17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Ex: d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,d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,d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,d</a:t>
            </a:r>
            <a:r>
              <a:rPr lang="en-US" altLang="zh-TW" baseline="-25000" dirty="0" smtClean="0"/>
              <a:t>4</a:t>
            </a:r>
            <a:r>
              <a:rPr lang="en-US" altLang="zh-TW" dirty="0" smtClean="0"/>
              <a:t>……d</a:t>
            </a:r>
            <a:r>
              <a:rPr lang="en-US" altLang="zh-TW" baseline="-25000" dirty="0" smtClean="0"/>
              <a:t>9</a:t>
            </a:r>
            <a:r>
              <a:rPr lang="en-US" altLang="zh-TW" dirty="0" smtClean="0"/>
              <a:t> and</a:t>
            </a:r>
          </a:p>
          <a:p>
            <a:pPr marL="0" indent="0">
              <a:buNone/>
            </a:pPr>
            <a:r>
              <a:rPr lang="en-US" altLang="zh-TW" dirty="0" smtClean="0"/>
              <a:t>L1:{d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,d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,</a:t>
            </a:r>
            <a:r>
              <a:rPr lang="en-US" altLang="zh-TW" dirty="0" smtClean="0">
                <a:solidFill>
                  <a:srgbClr val="FF0000"/>
                </a:solidFill>
              </a:rPr>
              <a:t>d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3</a:t>
            </a:r>
            <a:r>
              <a:rPr lang="en-US" altLang="zh-TW" dirty="0" smtClean="0"/>
              <a:t>}</a:t>
            </a:r>
          </a:p>
          <a:p>
            <a:pPr marL="0" indent="0">
              <a:buNone/>
            </a:pPr>
            <a:r>
              <a:rPr lang="en-US" altLang="zh-TW" dirty="0" smtClean="0"/>
              <a:t>L2:{d</a:t>
            </a:r>
            <a:r>
              <a:rPr lang="en-US" altLang="zh-TW" baseline="-25000" dirty="0" smtClean="0"/>
              <a:t>4</a:t>
            </a:r>
            <a:r>
              <a:rPr lang="en-US" altLang="zh-TW" dirty="0" smtClean="0"/>
              <a:t>,d</a:t>
            </a:r>
            <a:r>
              <a:rPr lang="en-US" altLang="zh-TW" baseline="-25000" dirty="0" smtClean="0"/>
              <a:t>5</a:t>
            </a:r>
            <a:r>
              <a:rPr lang="en-US" altLang="zh-TW" dirty="0" smtClean="0"/>
              <a:t>,</a:t>
            </a:r>
            <a:r>
              <a:rPr lang="en-US" altLang="zh-TW" dirty="0" smtClean="0">
                <a:solidFill>
                  <a:srgbClr val="FF0000"/>
                </a:solidFill>
              </a:rPr>
              <a:t>d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6</a:t>
            </a:r>
            <a:r>
              <a:rPr lang="en-US" altLang="zh-TW" dirty="0" smtClean="0"/>
              <a:t>}</a:t>
            </a:r>
          </a:p>
          <a:p>
            <a:pPr marL="0" indent="0">
              <a:buNone/>
            </a:pPr>
            <a:r>
              <a:rPr lang="en-US" altLang="zh-TW" dirty="0" smtClean="0"/>
              <a:t>L3:{d</a:t>
            </a:r>
            <a:r>
              <a:rPr lang="en-US" altLang="zh-TW" baseline="-25000" dirty="0" smtClean="0"/>
              <a:t>7</a:t>
            </a:r>
            <a:r>
              <a:rPr lang="en-US" altLang="zh-TW" dirty="0" smtClean="0"/>
              <a:t>,d</a:t>
            </a:r>
            <a:r>
              <a:rPr lang="en-US" altLang="zh-TW" baseline="-25000" dirty="0" smtClean="0"/>
              <a:t>8</a:t>
            </a:r>
            <a:r>
              <a:rPr lang="en-US" altLang="zh-TW" dirty="0" smtClean="0"/>
              <a:t>,</a:t>
            </a:r>
            <a:r>
              <a:rPr lang="en-US" altLang="zh-TW" dirty="0" smtClean="0">
                <a:solidFill>
                  <a:srgbClr val="FF0000"/>
                </a:solidFill>
              </a:rPr>
              <a:t>d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9</a:t>
            </a:r>
            <a:r>
              <a:rPr lang="en-US" altLang="zh-TW" dirty="0" smtClean="0"/>
              <a:t>} </a:t>
            </a:r>
            <a:endParaRPr lang="zh-TW" alt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" t="31363" r="1408" b="13755"/>
          <a:stretch/>
        </p:blipFill>
        <p:spPr bwMode="auto">
          <a:xfrm>
            <a:off x="4067944" y="1268760"/>
            <a:ext cx="446449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264" y="1733437"/>
            <a:ext cx="5805686" cy="4323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2045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All Pair Similarity Search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Partition-based Similarity 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Search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Load Assignment Problem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Load Banlancing Optimization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Two-stage algorithm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Data Partition Optimization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Experiments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274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DataSet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Twitter dataset : 100 million tweets (20 million real data and 80 </a:t>
            </a:r>
            <a:r>
              <a:rPr lang="en-US" altLang="zh-TW" dirty="0" err="1" smtClean="0"/>
              <a:t>synyhetic</a:t>
            </a:r>
            <a:r>
              <a:rPr lang="en-US" altLang="zh-TW" dirty="0" smtClean="0"/>
              <a:t> data) , feature 18.5 per tweet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 err="1" smtClean="0"/>
              <a:t>ClubWeb</a:t>
            </a:r>
            <a:r>
              <a:rPr lang="en-US" altLang="zh-TW" dirty="0" smtClean="0"/>
              <a:t> : 40 million web pages (</a:t>
            </a:r>
            <a:r>
              <a:rPr lang="en-US" altLang="zh-TW" dirty="0" err="1" smtClean="0"/>
              <a:t>ramdomly</a:t>
            </a:r>
            <a:r>
              <a:rPr lang="en-US" altLang="zh-TW" dirty="0" smtClean="0"/>
              <a:t> selected 40M)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feature is 320 per web pages.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 err="1" smtClean="0"/>
              <a:t>Yahoo!Music</a:t>
            </a:r>
            <a:r>
              <a:rPr lang="en-US" altLang="zh-TW" dirty="0" smtClean="0"/>
              <a:t> : 624961 songs ,feature 404.5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33056"/>
            <a:ext cx="62007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524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Scalability and Comparisons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Speedup = sequential time / parallel time </a:t>
            </a:r>
          </a:p>
          <a:p>
            <a:r>
              <a:rPr lang="en-US" altLang="zh-TW" dirty="0"/>
              <a:t>Efficiency = speedup / the number of core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32856"/>
            <a:ext cx="6048672" cy="4190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1245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Effectiveness of Two-Stage Load Balance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02" y="1340767"/>
            <a:ext cx="6611885" cy="470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5501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Improved Data Partitioning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57" y="1285365"/>
            <a:ext cx="7037071" cy="4181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491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9093"/>
            <a:ext cx="642937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663643"/>
            <a:ext cx="6162675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464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All Pair Similarity Search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Partition-based Similarity 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Search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Load Assignment Problem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Load Banlancing Optimization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Two-stage algorithm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Data Partition Optimization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Experiments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787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Introduction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 Pair Similarity Search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Partition-based Similarity 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Search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Load Assignment Problem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Load Banlancing Optimization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Two-stage algorithm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Data Partition Optimization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Experiments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90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The main contribution of this paper is a two-stage </a:t>
            </a:r>
            <a:r>
              <a:rPr lang="en-US" altLang="zh-TW" dirty="0" smtClean="0"/>
              <a:t>load balancing </a:t>
            </a:r>
            <a:r>
              <a:rPr lang="en-US" altLang="zh-TW" dirty="0"/>
              <a:t>algorithm for </a:t>
            </a:r>
            <a:r>
              <a:rPr lang="en-US" altLang="zh-TW" dirty="0" err="1"/>
              <a:t>eciently</a:t>
            </a:r>
            <a:r>
              <a:rPr lang="en-US" altLang="zh-TW" dirty="0"/>
              <a:t> executing </a:t>
            </a:r>
            <a:r>
              <a:rPr lang="en-US" altLang="zh-TW" dirty="0" smtClean="0"/>
              <a:t>partition-based 200</a:t>
            </a:r>
            <a:r>
              <a:rPr lang="en-US" altLang="zh-TW" dirty="0"/>
              <a:t> </a:t>
            </a:r>
            <a:r>
              <a:rPr lang="en-US" altLang="zh-TW" dirty="0" smtClean="0"/>
              <a:t>similarity </a:t>
            </a:r>
            <a:r>
              <a:rPr lang="en-US" altLang="zh-TW" dirty="0"/>
              <a:t>search in parallel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P</a:t>
            </a:r>
            <a:r>
              <a:rPr lang="en-US" altLang="zh-TW" dirty="0" smtClean="0"/>
              <a:t>resents </a:t>
            </a:r>
            <a:r>
              <a:rPr lang="en-US" altLang="zh-TW" dirty="0"/>
              <a:t>an improved and hierarchical static data </a:t>
            </a:r>
            <a:r>
              <a:rPr lang="en-US" altLang="zh-TW" dirty="0" smtClean="0"/>
              <a:t>partitioning method </a:t>
            </a:r>
            <a:r>
              <a:rPr lang="en-US" altLang="zh-TW" dirty="0"/>
              <a:t>to detect dissimilarity and even out the </a:t>
            </a:r>
            <a:r>
              <a:rPr lang="en-US" altLang="zh-TW" dirty="0" smtClean="0"/>
              <a:t>partitions sizes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2772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altLang="zh-TW" dirty="0" smtClean="0"/>
              <a:t>All </a:t>
            </a:r>
            <a:r>
              <a:rPr lang="en-US" altLang="zh-TW" dirty="0"/>
              <a:t>Pair Similarity </a:t>
            </a:r>
            <a:r>
              <a:rPr lang="en-US" altLang="zh-TW" dirty="0" smtClean="0"/>
              <a:t>Search(APSS),which identifies similar objects in a dataset. </a:t>
            </a:r>
          </a:p>
          <a:p>
            <a:r>
              <a:rPr lang="en-US" altLang="zh-TW" sz="2300" dirty="0"/>
              <a:t>The </a:t>
            </a:r>
            <a:r>
              <a:rPr lang="en-US" altLang="zh-TW" sz="2300" dirty="0" smtClean="0"/>
              <a:t>complexity of </a:t>
            </a:r>
            <a:r>
              <a:rPr lang="en-US" altLang="zh-TW" sz="2300" dirty="0" err="1"/>
              <a:t>nave</a:t>
            </a:r>
            <a:r>
              <a:rPr lang="en-US" altLang="zh-TW" sz="2300" dirty="0"/>
              <a:t> APSS can be quadratic to the dataset size</a:t>
            </a:r>
            <a:r>
              <a:rPr lang="en-US" altLang="zh-TW" sz="2300" dirty="0" smtClean="0"/>
              <a:t>.</a:t>
            </a:r>
          </a:p>
          <a:p>
            <a:endParaRPr lang="en-US" altLang="zh-TW" sz="2300" dirty="0"/>
          </a:p>
          <a:p>
            <a:endParaRPr lang="en-US" altLang="zh-TW" dirty="0" smtClean="0"/>
          </a:p>
        </p:txBody>
      </p:sp>
      <p:sp>
        <p:nvSpPr>
          <p:cNvPr id="5" name="流程圖: 多重文件 4"/>
          <p:cNvSpPr/>
          <p:nvPr/>
        </p:nvSpPr>
        <p:spPr>
          <a:xfrm>
            <a:off x="611560" y="3140968"/>
            <a:ext cx="1440160" cy="122413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Documents</a:t>
            </a:r>
          </a:p>
          <a:p>
            <a:pPr algn="ctr"/>
            <a:r>
              <a:rPr lang="en-US" altLang="zh-TW" dirty="0" smtClean="0"/>
              <a:t>(n  item)</a:t>
            </a:r>
          </a:p>
          <a:p>
            <a:pPr algn="ctr"/>
            <a:endParaRPr lang="zh-TW" altLang="en-US" dirty="0"/>
          </a:p>
        </p:txBody>
      </p:sp>
      <p:sp>
        <p:nvSpPr>
          <p:cNvPr id="6" name="流程圖: 程序 5"/>
          <p:cNvSpPr/>
          <p:nvPr/>
        </p:nvSpPr>
        <p:spPr>
          <a:xfrm>
            <a:off x="2555776" y="3140968"/>
            <a:ext cx="2592288" cy="12241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1.Compare with pair(n*n)</a:t>
            </a:r>
          </a:p>
          <a:p>
            <a:pPr algn="ctr"/>
            <a:r>
              <a:rPr lang="en-US" altLang="zh-TW" dirty="0" smtClean="0"/>
              <a:t>2.If </a:t>
            </a:r>
            <a:r>
              <a:rPr lang="en-US" altLang="zh-TW" dirty="0" err="1"/>
              <a:t>S</a:t>
            </a:r>
            <a:r>
              <a:rPr lang="en-US" altLang="zh-TW" dirty="0" err="1" smtClean="0"/>
              <a:t>im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di,dj</a:t>
            </a:r>
            <a:r>
              <a:rPr lang="en-US" altLang="zh-TW" dirty="0" smtClean="0"/>
              <a:t>) &gt;= threshold</a:t>
            </a:r>
          </a:p>
        </p:txBody>
      </p:sp>
      <p:cxnSp>
        <p:nvCxnSpPr>
          <p:cNvPr id="8" name="直線單箭頭接點 7"/>
          <p:cNvCxnSpPr>
            <a:stCxn id="5" idx="3"/>
            <a:endCxn id="6" idx="1"/>
          </p:cNvCxnSpPr>
          <p:nvPr/>
        </p:nvCxnSpPr>
        <p:spPr>
          <a:xfrm>
            <a:off x="2051720" y="375303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流程圖: 程序 22"/>
          <p:cNvSpPr/>
          <p:nvPr/>
        </p:nvSpPr>
        <p:spPr>
          <a:xfrm>
            <a:off x="5839006" y="3429000"/>
            <a:ext cx="1944216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Output pair </a:t>
            </a:r>
            <a:endParaRPr lang="zh-TW" altLang="en-US" dirty="0"/>
          </a:p>
        </p:txBody>
      </p:sp>
      <p:cxnSp>
        <p:nvCxnSpPr>
          <p:cNvPr id="25" name="直線單箭頭接點 24"/>
          <p:cNvCxnSpPr>
            <a:stCxn id="6" idx="3"/>
            <a:endCxn id="23" idx="1"/>
          </p:cNvCxnSpPr>
          <p:nvPr/>
        </p:nvCxnSpPr>
        <p:spPr>
          <a:xfrm>
            <a:off x="5148064" y="3753036"/>
            <a:ext cx="6909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r="7378"/>
          <a:stretch/>
        </p:blipFill>
        <p:spPr bwMode="auto">
          <a:xfrm>
            <a:off x="1812387" y="4725144"/>
            <a:ext cx="4248472" cy="8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17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altLang="zh-TW" sz="3200" dirty="0" smtClean="0">
                <a:latin typeface="+mj-lt"/>
              </a:rPr>
              <a:t>Partition-based Similarity Search</a:t>
            </a:r>
            <a:endParaRPr lang="zh-TW" altLang="en-US" sz="3200" dirty="0">
              <a:latin typeface="+mj-lt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Divides the dataset into a set of </a:t>
            </a:r>
            <a:r>
              <a:rPr lang="en-US" altLang="zh-TW" dirty="0" smtClean="0">
                <a:solidFill>
                  <a:srgbClr val="FF0000"/>
                </a:solidFill>
              </a:rPr>
              <a:t>partitions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A</a:t>
            </a:r>
            <a:r>
              <a:rPr lang="en-US" altLang="zh-TW" dirty="0" smtClean="0"/>
              <a:t>ssigns </a:t>
            </a:r>
            <a:r>
              <a:rPr lang="en-US" altLang="zh-TW" dirty="0"/>
              <a:t>a partition to each task </a:t>
            </a:r>
            <a:r>
              <a:rPr lang="en-US" altLang="zh-TW" dirty="0" smtClean="0"/>
              <a:t>and each</a:t>
            </a:r>
            <a:r>
              <a:rPr lang="zh-TW" altLang="en-US" dirty="0" smtClean="0"/>
              <a:t> </a:t>
            </a:r>
            <a:r>
              <a:rPr lang="en-US" altLang="zh-TW" dirty="0" smtClean="0"/>
              <a:t>task </a:t>
            </a:r>
            <a:r>
              <a:rPr lang="en-US" altLang="zh-TW" dirty="0"/>
              <a:t>compares this partition with other potentially </a:t>
            </a:r>
            <a:r>
              <a:rPr lang="en-US" altLang="zh-TW" dirty="0" smtClean="0"/>
              <a:t>similar</a:t>
            </a:r>
            <a:r>
              <a:rPr lang="zh-TW" altLang="en-US" dirty="0" smtClean="0"/>
              <a:t> </a:t>
            </a:r>
            <a:r>
              <a:rPr lang="en-US" altLang="zh-TW" dirty="0" smtClean="0"/>
              <a:t>partitions.</a:t>
            </a:r>
          </a:p>
          <a:p>
            <a:pPr marL="0" indent="0">
              <a:buNone/>
            </a:pPr>
            <a:endParaRPr lang="zh-TW" altLang="en-US" dirty="0">
              <a:solidFill>
                <a:srgbClr val="4E4654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r="1614"/>
          <a:stretch/>
        </p:blipFill>
        <p:spPr bwMode="auto">
          <a:xfrm>
            <a:off x="2502365" y="2752863"/>
            <a:ext cx="5400600" cy="298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流程圖: 多重文件 5"/>
          <p:cNvSpPr/>
          <p:nvPr/>
        </p:nvSpPr>
        <p:spPr>
          <a:xfrm>
            <a:off x="1043608" y="3639884"/>
            <a:ext cx="1440160" cy="122413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Documents</a:t>
            </a:r>
          </a:p>
          <a:p>
            <a:pPr algn="ctr"/>
            <a:r>
              <a:rPr lang="en-US" altLang="zh-TW" dirty="0" smtClean="0"/>
              <a:t>vector</a:t>
            </a:r>
          </a:p>
          <a:p>
            <a:pPr algn="ctr"/>
            <a:r>
              <a:rPr lang="en-US" altLang="zh-TW" dirty="0" smtClean="0"/>
              <a:t>(n  item)</a:t>
            </a:r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245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Partition With Dissimilarity Detection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229600" cy="4937760"/>
          </a:xfrm>
        </p:spPr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75" y="1398236"/>
            <a:ext cx="4320480" cy="2230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82680"/>
            <a:ext cx="4328472" cy="1840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547" y="4005064"/>
            <a:ext cx="3024336" cy="649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108" y="1238397"/>
            <a:ext cx="3574324" cy="2550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167" y="4869160"/>
            <a:ext cx="2806205" cy="11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7227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90999"/>
            <a:ext cx="5080997" cy="228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40969"/>
            <a:ext cx="2520280" cy="262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849" y="404664"/>
            <a:ext cx="5079600" cy="64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" r="-1"/>
          <a:stretch/>
        </p:blipFill>
        <p:spPr bwMode="auto">
          <a:xfrm>
            <a:off x="899592" y="3760525"/>
            <a:ext cx="2915022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9" r="1495"/>
          <a:stretch/>
        </p:blipFill>
        <p:spPr bwMode="auto">
          <a:xfrm>
            <a:off x="6156176" y="1290998"/>
            <a:ext cx="2386187" cy="233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819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All Pair Similarity Search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Partition-based Similarity 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Search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Load Assignment Problem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Load Banlancing Optimization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Two-stage algorithm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Data Partition 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Optimization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Experiments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725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Load Banlancing </a:t>
            </a:r>
            <a:r>
              <a:rPr lang="en-US" altLang="zh-TW" dirty="0" smtClean="0"/>
              <a:t>Optimization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041"/>
          <a:stretch/>
        </p:blipFill>
        <p:spPr bwMode="auto">
          <a:xfrm>
            <a:off x="4788024" y="1628800"/>
            <a:ext cx="345638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74" y="1290137"/>
            <a:ext cx="3702318" cy="282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175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Stage1 - Initial Load Assignment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9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35906131"/>
              </p:ext>
            </p:extLst>
          </p:nvPr>
        </p:nvGraphicFramePr>
        <p:xfrm>
          <a:off x="457200" y="1219200"/>
          <a:ext cx="82296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G7</a:t>
                      </a:r>
                      <a:endParaRPr lang="zh-TW" altLang="en-US" dirty="0"/>
                    </a:p>
                  </a:txBody>
                  <a:tcPr/>
                </a:tc>
              </a:tr>
              <a:tr h="32679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36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547664" y="1988840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單箭頭接點 10"/>
          <p:cNvCxnSpPr/>
          <p:nvPr/>
        </p:nvCxnSpPr>
        <p:spPr>
          <a:xfrm flipH="1">
            <a:off x="2195736" y="1772816"/>
            <a:ext cx="360040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flipH="1" flipV="1">
            <a:off x="2195736" y="2276872"/>
            <a:ext cx="360040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041"/>
          <a:stretch/>
        </p:blipFill>
        <p:spPr bwMode="auto">
          <a:xfrm>
            <a:off x="5076056" y="4221089"/>
            <a:ext cx="2880320" cy="2188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矩形 17"/>
          <p:cNvSpPr/>
          <p:nvPr/>
        </p:nvSpPr>
        <p:spPr>
          <a:xfrm>
            <a:off x="1506682" y="1196752"/>
            <a:ext cx="997527" cy="302433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2504209" y="1196752"/>
            <a:ext cx="997527" cy="302433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2607731" y="3480210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2" name="直線單箭頭接點 21"/>
          <p:cNvCxnSpPr/>
          <p:nvPr/>
        </p:nvCxnSpPr>
        <p:spPr>
          <a:xfrm flipH="1">
            <a:off x="3255803" y="3284984"/>
            <a:ext cx="380093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3529058" y="2364919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3529058" y="1196752"/>
            <a:ext cx="997527" cy="302433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6" name="直線單箭頭接點 25"/>
          <p:cNvCxnSpPr/>
          <p:nvPr/>
        </p:nvCxnSpPr>
        <p:spPr>
          <a:xfrm flipH="1" flipV="1">
            <a:off x="4177130" y="2508935"/>
            <a:ext cx="466880" cy="14961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4526586" y="1220253"/>
            <a:ext cx="1048234" cy="302433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5574819" y="1181069"/>
            <a:ext cx="997527" cy="302433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 32"/>
          <p:cNvSpPr/>
          <p:nvPr/>
        </p:nvSpPr>
        <p:spPr>
          <a:xfrm>
            <a:off x="4644010" y="3861049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5" name="直線單箭頭接點 34"/>
          <p:cNvCxnSpPr/>
          <p:nvPr/>
        </p:nvCxnSpPr>
        <p:spPr>
          <a:xfrm flipH="1">
            <a:off x="5292082" y="2924944"/>
            <a:ext cx="360038" cy="9361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5652120" y="2708920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" name="直線單箭頭接點 37"/>
          <p:cNvCxnSpPr>
            <a:stCxn id="46" idx="1"/>
            <a:endCxn id="36" idx="3"/>
          </p:cNvCxnSpPr>
          <p:nvPr/>
        </p:nvCxnSpPr>
        <p:spPr>
          <a:xfrm flipH="1">
            <a:off x="6300192" y="1772816"/>
            <a:ext cx="357638" cy="10801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endCxn id="36" idx="3"/>
          </p:cNvCxnSpPr>
          <p:nvPr/>
        </p:nvCxnSpPr>
        <p:spPr>
          <a:xfrm flipH="1" flipV="1">
            <a:off x="6300192" y="2852936"/>
            <a:ext cx="432048" cy="2880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6572346" y="1156823"/>
            <a:ext cx="1077191" cy="302433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6657830" y="1628800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7" name="直線單箭頭接點 46"/>
          <p:cNvCxnSpPr/>
          <p:nvPr/>
        </p:nvCxnSpPr>
        <p:spPr>
          <a:xfrm flipH="1" flipV="1">
            <a:off x="7305902" y="1880828"/>
            <a:ext cx="439745" cy="1459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95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1" animBg="1"/>
      <p:bldP spid="18" grpId="2" animBg="1"/>
      <p:bldP spid="19" grpId="0" animBg="1"/>
      <p:bldP spid="19" grpId="1" animBg="1"/>
      <p:bldP spid="20" grpId="0" animBg="1"/>
      <p:bldP spid="23" grpId="0" animBg="1"/>
      <p:bldP spid="24" grpId="0" animBg="1"/>
      <p:bldP spid="24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6" grpId="0" animBg="1"/>
      <p:bldP spid="45" grpId="0" animBg="1"/>
      <p:bldP spid="45" grpId="1" animBg="1"/>
      <p:bldP spid="4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2543</TotalTime>
  <Words>668</Words>
  <Application>Microsoft Office PowerPoint</Application>
  <PresentationFormat>如螢幕大小 (4:3)</PresentationFormat>
  <Paragraphs>194</Paragraphs>
  <Slides>20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原創</vt:lpstr>
      <vt:lpstr>Load Balancing for  Partition-based Similarity Search</vt:lpstr>
      <vt:lpstr>Outline</vt:lpstr>
      <vt:lpstr>Introduction</vt:lpstr>
      <vt:lpstr>Partition-based Similarity Search</vt:lpstr>
      <vt:lpstr>Partition With Dissimilarity Detection</vt:lpstr>
      <vt:lpstr>PowerPoint 簡報</vt:lpstr>
      <vt:lpstr>Outline</vt:lpstr>
      <vt:lpstr>Load Banlancing Optimization</vt:lpstr>
      <vt:lpstr>Stage1 - Initial Load Assignment</vt:lpstr>
      <vt:lpstr>Stage-2 Assugnment Refinement</vt:lpstr>
      <vt:lpstr>Data Partition Optimization</vt:lpstr>
      <vt:lpstr>PowerPoint 簡報</vt:lpstr>
      <vt:lpstr>Outline</vt:lpstr>
      <vt:lpstr>DataSet</vt:lpstr>
      <vt:lpstr>Scalability and Comparisons</vt:lpstr>
      <vt:lpstr>Effectiveness of Two-Stage Load Balance</vt:lpstr>
      <vt:lpstr>Improved Data Partitioning</vt:lpstr>
      <vt:lpstr>PowerPoint 簡報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Selection of Social Media Responses to News</dc:title>
  <dc:creator>user</dc:creator>
  <cp:lastModifiedBy>User</cp:lastModifiedBy>
  <cp:revision>265</cp:revision>
  <dcterms:created xsi:type="dcterms:W3CDTF">2013-09-30T04:14:53Z</dcterms:created>
  <dcterms:modified xsi:type="dcterms:W3CDTF">2014-09-01T00:16:17Z</dcterms:modified>
</cp:coreProperties>
</file>